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28" r:id="rId4"/>
    <p:sldId id="327" r:id="rId5"/>
    <p:sldId id="312" r:id="rId6"/>
    <p:sldId id="313" r:id="rId7"/>
    <p:sldId id="330" r:id="rId8"/>
    <p:sldId id="331" r:id="rId9"/>
    <p:sldId id="310" r:id="rId10"/>
    <p:sldId id="314" r:id="rId11"/>
    <p:sldId id="315" r:id="rId12"/>
    <p:sldId id="316" r:id="rId13"/>
    <p:sldId id="317" r:id="rId14"/>
    <p:sldId id="318" r:id="rId15"/>
    <p:sldId id="320" r:id="rId16"/>
    <p:sldId id="319" r:id="rId17"/>
    <p:sldId id="321" r:id="rId18"/>
    <p:sldId id="270" r:id="rId19"/>
    <p:sldId id="323" r:id="rId20"/>
    <p:sldId id="324" r:id="rId21"/>
    <p:sldId id="325" r:id="rId22"/>
    <p:sldId id="326" r:id="rId23"/>
    <p:sldId id="259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F2E"/>
    <a:srgbClr val="916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B8B57-99DD-4132-83AF-C055E1F97920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A2CFD-F621-46F0-A881-7AF4ACA2D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39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70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70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2CFD-F621-46F0-A881-7AF4ACA2D30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8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DE688-4610-4AFD-8935-98F3CE569258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FB876-9C40-4DE2-9CFC-B1DFE93BAA3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8640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7011F-45EE-4F55-9FC8-E723E2B4C3D5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2499C-0EF2-40D8-BE7C-6FE77360518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5667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F6215-6B5D-4992-8422-89E504B776C2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041A-B184-4B07-A205-CAD3EC35159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7152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B9351-84ED-4E51-B9DB-2405A84321C9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7E36E-D2D8-488D-B1EA-E579EAA381F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49121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E1205-9C88-44A6-A3EC-B73E1114C629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A6247-EF4A-4586-AD9D-5005374547E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5848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9925C-F8C4-4F84-B503-4047C7EC0481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A13D8-1995-4B75-B2C4-ECE7208D0E0D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923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D83CF-99A5-4BD5-8E68-C5A06334F5DF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36877-E3C7-4332-9436-322BCF5755D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01453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954B1-70B2-4C29-AF9B-602E8B872076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F47A1-CD2D-4BA9-ABC7-F0FA5B2DD4C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8549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A959-8577-4691-B62A-1BC1FC1C3E5E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80953-98A3-411E-AEA8-16C45444C77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4897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F1437-78E8-4CA3-9606-864C6D46D3B9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2F3A8-FECD-4430-B56D-4ABC5FB2D96D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3305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ACE92-DB8E-442C-81C8-B9756A42BDFF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0D8DE-4A18-4B9B-8351-D03AC413C8B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51624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EDC79E2-EC42-4276-B080-CBC83A176DA7}" type="datetime1">
              <a:rPr lang="fr-FR" altLang="zh-TW" smtClean="0"/>
              <a:t>26/02/2015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D8FF62F-DC91-4BDF-98F8-AE309D79AAC9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Entity Profiling with Varying Source Reliabilities</a:t>
            </a:r>
            <a:endParaRPr lang="fr-FR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408712" cy="23762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Date: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2015/02/26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Author:Furong Li,Mong Li Lee,Wynne Hsu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KDD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’14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Advisor: Dr. Jia-Ling Koh</a:t>
            </a:r>
          </a:p>
          <a:p>
            <a:pPr algn="just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Speaker: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Sheng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Chih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Chu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10</a:t>
            </a:fld>
            <a:endParaRPr lang="fr-FR" altLang="zh-TW" sz="160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>
                <a:solidFill>
                  <a:srgbClr val="C08F2E"/>
                </a:solidFill>
              </a:rPr>
              <a:t>Confidence based Matching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11560" y="1484784"/>
            <a:ext cx="8147248" cy="4525963"/>
          </a:xfrm>
        </p:spPr>
        <p:txBody>
          <a:bodyPr rtlCol="0">
            <a:normAutofit/>
          </a:bodyPr>
          <a:lstStyle/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 a 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reliability Matrix M[</a:t>
            </a:r>
            <a:r>
              <a:rPr lang="en-US" altLang="zh-TW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s,a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.a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.a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.a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3…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altLang="zh-TW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zh-TW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.a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zh-TW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.a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.a</a:t>
            </a:r>
            <a:r>
              <a:rPr lang="en-US" altLang="zh-TW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D</a:t>
            </a:r>
            <a:r>
              <a:rPr lang="en-US" altLang="zh-TW" sz="2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US" altLang="zh-TW" sz="2000" dirty="0" smtClean="0">
                <a:solidFill>
                  <a:srgbClr val="FF0000"/>
                </a:solidFill>
              </a:rPr>
              <a:t>set of discriminative records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publish by s.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左右括弧 5"/>
          <p:cNvSpPr/>
          <p:nvPr/>
        </p:nvSpPr>
        <p:spPr>
          <a:xfrm>
            <a:off x="1094490" y="2030595"/>
            <a:ext cx="2660022" cy="154242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99592" y="2030595"/>
            <a:ext cx="3024336" cy="5343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3923928" y="2297749"/>
            <a:ext cx="474422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407065" y="21216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Source 1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21" y="3907862"/>
            <a:ext cx="3757130" cy="53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492345" y="5183128"/>
            <a:ext cx="7205923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fontAlgn="auto">
              <a:spcAft>
                <a:spcPts val="0"/>
              </a:spcAft>
              <a:defRPr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Supposed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confindent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match are {(r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,q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),(r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,q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),(r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,q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),(r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,q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),(r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,q</a:t>
            </a:r>
            <a:r>
              <a:rPr lang="en-US" altLang="zh-TW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)}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srgbClr val="7030A0"/>
                </a:solidFill>
              </a:rPr>
              <a:t>D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s1</a:t>
            </a:r>
            <a:r>
              <a:rPr lang="en-US" altLang="zh-TW" sz="2000" b="1" dirty="0">
                <a:solidFill>
                  <a:srgbClr val="7030A0"/>
                </a:solidFill>
              </a:rPr>
              <a:t>:{(r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1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1</a:t>
            </a:r>
            <a:r>
              <a:rPr lang="en-US" altLang="zh-TW" sz="2000" b="1" dirty="0">
                <a:solidFill>
                  <a:srgbClr val="7030A0"/>
                </a:solidFill>
              </a:rPr>
              <a:t>),(r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2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3</a:t>
            </a:r>
            <a:r>
              <a:rPr lang="en-US" altLang="zh-TW" sz="2000" b="1" dirty="0">
                <a:solidFill>
                  <a:srgbClr val="7030A0"/>
                </a:solidFill>
              </a:rPr>
              <a:t>)}</a:t>
            </a:r>
            <a:r>
              <a:rPr lang="zh-TW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, D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s2</a:t>
            </a:r>
            <a:r>
              <a:rPr lang="en-US" altLang="zh-TW" sz="2000" b="1" dirty="0">
                <a:solidFill>
                  <a:srgbClr val="7030A0"/>
                </a:solidFill>
              </a:rPr>
              <a:t>:{(r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3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1</a:t>
            </a:r>
            <a:r>
              <a:rPr lang="en-US" altLang="zh-TW" sz="2000" b="1" dirty="0">
                <a:solidFill>
                  <a:srgbClr val="7030A0"/>
                </a:solidFill>
              </a:rPr>
              <a:t>)}</a:t>
            </a:r>
            <a:r>
              <a:rPr lang="zh-TW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, D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s3</a:t>
            </a:r>
            <a:r>
              <a:rPr lang="en-US" altLang="zh-TW" sz="2000" b="1" dirty="0">
                <a:solidFill>
                  <a:srgbClr val="7030A0"/>
                </a:solidFill>
              </a:rPr>
              <a:t>:{(r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6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2</a:t>
            </a:r>
            <a:r>
              <a:rPr lang="en-US" altLang="zh-TW" sz="2000" b="1" dirty="0">
                <a:solidFill>
                  <a:srgbClr val="7030A0"/>
                </a:solidFill>
              </a:rPr>
              <a:t>)}</a:t>
            </a:r>
            <a:r>
              <a:rPr lang="zh-TW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, D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s4</a:t>
            </a:r>
            <a:r>
              <a:rPr lang="en-US" altLang="zh-TW" sz="2000" b="1" dirty="0">
                <a:solidFill>
                  <a:srgbClr val="7030A0"/>
                </a:solidFill>
              </a:rPr>
              <a:t>:{(r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9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2</a:t>
            </a:r>
            <a:r>
              <a:rPr lang="en-US" altLang="zh-TW" sz="2000" b="1" dirty="0">
                <a:solidFill>
                  <a:srgbClr val="7030A0"/>
                </a:solidFill>
              </a:rPr>
              <a:t>),}</a:t>
            </a:r>
          </a:p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99592" y="3037498"/>
            <a:ext cx="3024336" cy="5343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932886" y="3304652"/>
            <a:ext cx="474422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441772" y="31232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Source 5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90" y="4470834"/>
            <a:ext cx="4795465" cy="62194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168" y="4474181"/>
            <a:ext cx="717434" cy="307623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99" y="1938522"/>
            <a:ext cx="2855837" cy="16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09" y="4822502"/>
            <a:ext cx="2235929" cy="9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5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11</a:t>
            </a:fld>
            <a:endParaRPr lang="fr-FR" altLang="zh-TW" sz="160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>
                <a:solidFill>
                  <a:srgbClr val="C08F2E"/>
                </a:solidFill>
              </a:rPr>
              <a:t>Confidence based Matching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11560" y="1484784"/>
            <a:ext cx="8147248" cy="4525963"/>
          </a:xfrm>
        </p:spPr>
        <p:txBody>
          <a:bodyPr rtlCol="0">
            <a:normAutofit/>
          </a:bodyPr>
          <a:lstStyle/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2000" b="1" dirty="0">
                <a:solidFill>
                  <a:srgbClr val="7030A0"/>
                </a:solidFill>
              </a:rPr>
              <a:t>D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s1</a:t>
            </a:r>
            <a:r>
              <a:rPr lang="en-US" altLang="zh-TW" sz="2000" b="1" dirty="0">
                <a:solidFill>
                  <a:srgbClr val="7030A0"/>
                </a:solidFill>
              </a:rPr>
              <a:t>:{(r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1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1</a:t>
            </a:r>
            <a:r>
              <a:rPr lang="en-US" altLang="zh-TW" sz="2000" b="1" dirty="0">
                <a:solidFill>
                  <a:srgbClr val="7030A0"/>
                </a:solidFill>
              </a:rPr>
              <a:t>),(r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2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3</a:t>
            </a:r>
            <a:r>
              <a:rPr lang="en-US" altLang="zh-TW" sz="2000" b="1" dirty="0">
                <a:solidFill>
                  <a:srgbClr val="7030A0"/>
                </a:solidFill>
              </a:rPr>
              <a:t>)}</a:t>
            </a:r>
            <a:r>
              <a:rPr lang="zh-TW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, D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s2</a:t>
            </a:r>
            <a:r>
              <a:rPr lang="en-US" altLang="zh-TW" sz="2000" b="1" dirty="0">
                <a:solidFill>
                  <a:srgbClr val="7030A0"/>
                </a:solidFill>
              </a:rPr>
              <a:t>:{(r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3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1</a:t>
            </a:r>
            <a:r>
              <a:rPr lang="en-US" altLang="zh-TW" sz="2000" b="1" dirty="0">
                <a:solidFill>
                  <a:srgbClr val="7030A0"/>
                </a:solidFill>
              </a:rPr>
              <a:t>)}</a:t>
            </a:r>
            <a:r>
              <a:rPr lang="zh-TW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, D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s3</a:t>
            </a:r>
            <a:r>
              <a:rPr lang="en-US" altLang="zh-TW" sz="2000" b="1" dirty="0">
                <a:solidFill>
                  <a:srgbClr val="7030A0"/>
                </a:solidFill>
              </a:rPr>
              <a:t>:{(r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6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2</a:t>
            </a:r>
            <a:r>
              <a:rPr lang="en-US" altLang="zh-TW" sz="2000" b="1" dirty="0">
                <a:solidFill>
                  <a:srgbClr val="7030A0"/>
                </a:solidFill>
              </a:rPr>
              <a:t>)}</a:t>
            </a:r>
            <a:r>
              <a:rPr lang="zh-TW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, D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s4</a:t>
            </a:r>
            <a:r>
              <a:rPr lang="en-US" altLang="zh-TW" sz="2000" b="1" dirty="0">
                <a:solidFill>
                  <a:srgbClr val="7030A0"/>
                </a:solidFill>
              </a:rPr>
              <a:t>:{(r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9</a:t>
            </a:r>
            <a:r>
              <a:rPr lang="en-US" altLang="zh-TW" sz="2000" b="1" dirty="0">
                <a:solidFill>
                  <a:srgbClr val="7030A0"/>
                </a:solidFill>
              </a:rPr>
              <a:t>,q</a:t>
            </a:r>
            <a:r>
              <a:rPr lang="en-US" altLang="zh-TW" sz="2000" b="1" baseline="-25000" dirty="0">
                <a:solidFill>
                  <a:srgbClr val="7030A0"/>
                </a:solidFill>
              </a:rPr>
              <a:t>2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),}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M[s</a:t>
            </a:r>
            <a:r>
              <a:rPr lang="en-US" altLang="zh-TW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,Name]=(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(“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Rakesh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Agrawal”, “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Rakesh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Agrawal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”)+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(“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Alon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Halevy”,”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Alon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Y. Halevy”)) / 2 = 1  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M[s</a:t>
            </a:r>
            <a:r>
              <a:rPr lang="en-US" altLang="zh-TW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,Affliation]=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Bell,MS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Google,Google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))/ 2=0.5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M[s</a:t>
            </a:r>
            <a:r>
              <a:rPr lang="en-US" altLang="zh-TW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Name]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Rakesh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Agrawal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Rakesh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Agrawal)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1 = 1.0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M[s</a:t>
            </a:r>
            <a:r>
              <a:rPr lang="en-US" altLang="zh-TW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Affliation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]=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(MS,MS) / 1 =1.0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M[s</a:t>
            </a:r>
            <a:r>
              <a:rPr lang="en-US" altLang="zh-TW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Name] = 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Charu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Aggarwal, 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Charu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Aggarwal) /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=1.0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M[s</a:t>
            </a:r>
            <a:r>
              <a:rPr lang="en-US" altLang="zh-TW" sz="1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Affliation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(IBM,IBM)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=1.0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M[s</a:t>
            </a:r>
            <a:r>
              <a:rPr lang="en-US" altLang="zh-TW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Name] = 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Charu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Aggarwal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Charu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Aggarwal) /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= 1.0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M[s</a:t>
            </a:r>
            <a:r>
              <a:rPr lang="en-US" altLang="zh-TW" sz="1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Affliation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(UIC,IBM)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= 0.2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左右括弧 4"/>
          <p:cNvSpPr/>
          <p:nvPr/>
        </p:nvSpPr>
        <p:spPr>
          <a:xfrm>
            <a:off x="5619803" y="3055691"/>
            <a:ext cx="2894087" cy="158417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19803" y="3149269"/>
            <a:ext cx="1756461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1.0         0.5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1.0         1.0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1.0        1.0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1.0        0.2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en-US" altLang="zh-TW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    </a:t>
            </a:r>
            <a:r>
              <a:rPr lang="en-US" altLang="zh-TW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null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altLang="zh-TW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34661" y="2830627"/>
            <a:ext cx="122413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   </a:t>
            </a:r>
            <a:r>
              <a:rPr lang="en-US" altLang="zh-TW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</a:t>
            </a:r>
            <a:endParaRPr lang="en-US" altLang="zh-TW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altLang="zh-TW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    </a:t>
            </a:r>
            <a:r>
              <a:rPr lang="en-US" altLang="zh-TW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</a:t>
            </a:r>
            <a:endParaRPr lang="en-US" altLang="zh-TW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altLang="zh-TW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    </a:t>
            </a:r>
            <a:r>
              <a:rPr lang="en-US" altLang="zh-TW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</a:t>
            </a:r>
            <a:endParaRPr lang="en-US" altLang="zh-TW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altLang="zh-TW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    </a:t>
            </a:r>
            <a:r>
              <a:rPr lang="en-US" altLang="zh-TW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</a:t>
            </a:r>
            <a:endParaRPr lang="en-US" altLang="zh-TW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altLang="zh-TW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null    </a:t>
            </a:r>
            <a:r>
              <a:rPr lang="en-US" altLang="zh-TW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null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3068960"/>
            <a:ext cx="763819" cy="144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50"/>
                </a:solidFill>
              </a:rPr>
              <a:t>M =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766506" y="3135589"/>
            <a:ext cx="1480781" cy="107181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264711" y="4619859"/>
            <a:ext cx="1164035" cy="4918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ε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0.001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50" y="4140997"/>
            <a:ext cx="4413908" cy="60353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161" y="4800117"/>
            <a:ext cx="4551803" cy="62310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3" y="5589458"/>
            <a:ext cx="4292658" cy="417948"/>
          </a:xfrm>
          <a:prstGeom prst="rect">
            <a:avLst/>
          </a:prstGeom>
        </p:spPr>
      </p:pic>
      <p:sp>
        <p:nvSpPr>
          <p:cNvPr id="19" name="圓角矩形 18"/>
          <p:cNvSpPr/>
          <p:nvPr/>
        </p:nvSpPr>
        <p:spPr>
          <a:xfrm>
            <a:off x="5755894" y="4887311"/>
            <a:ext cx="797306" cy="13485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0.375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0.5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0.5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0.3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12</a:t>
            </a:fld>
            <a:endParaRPr lang="fr-FR" altLang="zh-TW" sz="160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>
                <a:solidFill>
                  <a:srgbClr val="C08F2E"/>
                </a:solidFill>
              </a:rPr>
              <a:t>Confidence based Matching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99592" y="1268760"/>
            <a:ext cx="7272808" cy="3888432"/>
          </a:xfrm>
        </p:spPr>
        <p:txBody>
          <a:bodyPr/>
          <a:lstStyle/>
          <a:p>
            <a:r>
              <a:rPr lang="en-US" altLang="zh-TW" dirty="0" smtClean="0"/>
              <a:t>Reliable and unreliable source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sz="2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79" y="1891380"/>
            <a:ext cx="2808311" cy="78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3924258" y="1909025"/>
            <a:ext cx="4755245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µ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and </a:t>
            </a:r>
            <a:r>
              <a:rPr lang="el-GR" altLang="zh-TW" dirty="0" smtClean="0">
                <a:solidFill>
                  <a:schemeClr val="tx1"/>
                </a:solidFill>
              </a:rPr>
              <a:t>σ</a:t>
            </a:r>
            <a:r>
              <a:rPr lang="en-US" altLang="zh-TW" dirty="0" smtClean="0">
                <a:solidFill>
                  <a:schemeClr val="tx1"/>
                </a:solidFill>
              </a:rPr>
              <a:t> is the mean and standard deviation of X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37" y="2492896"/>
            <a:ext cx="4326791" cy="42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470602" y="3126916"/>
            <a:ext cx="4202795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458829" y="4696947"/>
            <a:ext cx="4202795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2470602" y="6042099"/>
            <a:ext cx="4202795" cy="4018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784228" y="2676447"/>
            <a:ext cx="2036244" cy="6085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Discriminative record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784228" y="3429000"/>
            <a:ext cx="203624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Reilable</a:t>
            </a:r>
            <a:r>
              <a:rPr lang="en-US" altLang="zh-TW" dirty="0" smtClean="0"/>
              <a:t>:{s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,s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,s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}</a:t>
            </a:r>
          </a:p>
          <a:p>
            <a:pPr algn="ctr"/>
            <a:r>
              <a:rPr lang="en-US" altLang="zh-TW" dirty="0" smtClean="0"/>
              <a:t>{r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,r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}</a:t>
            </a:r>
            <a:br>
              <a:rPr lang="en-US" altLang="zh-TW" dirty="0" smtClean="0"/>
            </a:br>
            <a:r>
              <a:rPr lang="en-US" altLang="zh-TW" dirty="0" smtClean="0"/>
              <a:t>unreliable{s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,s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}</a:t>
            </a:r>
          </a:p>
          <a:p>
            <a:pPr algn="ctr"/>
            <a:r>
              <a:rPr lang="en-US" altLang="zh-TW" dirty="0" smtClean="0"/>
              <a:t>{r</a:t>
            </a:r>
            <a:r>
              <a:rPr lang="en-US" altLang="zh-TW" baseline="-25000" dirty="0" smtClean="0"/>
              <a:t>7</a:t>
            </a:r>
            <a:r>
              <a:rPr lang="en-US" altLang="zh-TW" dirty="0" smtClean="0"/>
              <a:t>.r</a:t>
            </a:r>
            <a:r>
              <a:rPr lang="en-US" altLang="zh-TW" baseline="-25000" dirty="0" smtClean="0"/>
              <a:t>8</a:t>
            </a:r>
            <a:r>
              <a:rPr lang="en-US" altLang="zh-TW" dirty="0" smtClean="0"/>
              <a:t>,r</a:t>
            </a:r>
            <a:r>
              <a:rPr lang="en-US" altLang="zh-TW" baseline="-25000" dirty="0" smtClean="0"/>
              <a:t>10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13" name="乘號 12"/>
          <p:cNvSpPr/>
          <p:nvPr/>
        </p:nvSpPr>
        <p:spPr>
          <a:xfrm>
            <a:off x="2307566" y="4543793"/>
            <a:ext cx="288032" cy="1531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167711" y="2676447"/>
            <a:ext cx="797306" cy="13485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0.375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0.5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0.5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0.3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13</a:t>
            </a:fld>
            <a:endParaRPr lang="fr-FR" altLang="zh-TW" sz="160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Adaptive Matching</a:t>
            </a:r>
            <a:endParaRPr lang="fr-CA" altLang="zh-TW" dirty="0">
              <a:solidFill>
                <a:srgbClr val="C08F2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r>
              <a:rPr lang="en-US" altLang="zh-TW" dirty="0" smtClean="0"/>
              <a:t>Input </a:t>
            </a:r>
            <a:r>
              <a:rPr lang="en-US" altLang="zh-TW" dirty="0" smtClean="0">
                <a:solidFill>
                  <a:srgbClr val="00B050"/>
                </a:solidFill>
              </a:rPr>
              <a:t>Reliability matrix M</a:t>
            </a:r>
            <a:r>
              <a:rPr lang="zh-TW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00B050"/>
                </a:solidFill>
              </a:rPr>
              <a:t>Clusters C</a:t>
            </a:r>
            <a:endParaRPr lang="en-US" altLang="zh-TW" dirty="0" smtClean="0"/>
          </a:p>
          <a:p>
            <a:r>
              <a:rPr lang="en-US" altLang="zh-TW" dirty="0" smtClean="0"/>
              <a:t>a) compute the cluster signatures.</a:t>
            </a:r>
          </a:p>
          <a:p>
            <a:r>
              <a:rPr lang="en-US" altLang="zh-TW" dirty="0"/>
              <a:t>b</a:t>
            </a:r>
            <a:r>
              <a:rPr lang="en-US" altLang="zh-TW" dirty="0" smtClean="0"/>
              <a:t>) update the reliability matrix 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) refine the clusters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20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2585862"/>
            <a:ext cx="4057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14</a:t>
            </a:fld>
            <a:endParaRPr lang="fr-FR" altLang="zh-TW" sz="160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Adaptive Matching</a:t>
            </a:r>
            <a:endParaRPr lang="fr-CA" altLang="zh-TW" dirty="0">
              <a:solidFill>
                <a:srgbClr val="C08F2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Initial</a:t>
            </a:r>
          </a:p>
          <a:p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43851"/>
            <a:ext cx="2361381" cy="4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43109" r="5842" b="25389"/>
          <a:stretch/>
        </p:blipFill>
        <p:spPr bwMode="auto">
          <a:xfrm>
            <a:off x="4612518" y="1751921"/>
            <a:ext cx="381642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1351" y="2043803"/>
                <a:ext cx="3312368" cy="4947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</a:rPr>
                  <a:t>v</a:t>
                </a:r>
                <a:r>
                  <a:rPr lang="en-US" altLang="zh-TW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altLang="zh-TW" b="0" dirty="0" smtClean="0">
                    <a:solidFill>
                      <a:schemeClr val="tx1"/>
                    </a:solidFill>
                  </a:rPr>
                  <a:t>ϵ</a:t>
                </a:r>
                <a:r>
                  <a:rPr lang="en-US" altLang="zh-TW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is the set of values on attribute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“a”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within cluster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“c”.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51" y="2043803"/>
                <a:ext cx="3312368" cy="494784"/>
              </a:xfrm>
              <a:prstGeom prst="rect">
                <a:avLst/>
              </a:prstGeom>
              <a:blipFill rotWithShape="1">
                <a:blip r:embed="rId7"/>
                <a:stretch>
                  <a:fillRect t="-20988" b="-34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78582" y="3233562"/>
            <a:ext cx="8053858" cy="2643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Example : Education : “MIT” , ”Wisconsin” in cluster 2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Supposed 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5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 = 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10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 = 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 = 0.5 ,M=[0.8…]</a:t>
            </a: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err="1">
                <a:solidFill>
                  <a:schemeClr val="tx1"/>
                </a:solidFill>
              </a:rPr>
              <a:t>a</a:t>
            </a:r>
            <a:r>
              <a:rPr lang="en-US" altLang="zh-TW" dirty="0" err="1" smtClean="0">
                <a:solidFill>
                  <a:schemeClr val="tx1"/>
                </a:solidFill>
              </a:rPr>
              <a:t>cc</a:t>
            </a:r>
            <a:r>
              <a:rPr lang="en-US" altLang="zh-TW" dirty="0" smtClean="0">
                <a:solidFill>
                  <a:schemeClr val="tx1"/>
                </a:solidFill>
              </a:rPr>
              <a:t>(Education ,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MIT,c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 =L(r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6</a:t>
            </a:r>
            <a:r>
              <a:rPr lang="en-US" altLang="zh-TW" dirty="0" smtClean="0">
                <a:solidFill>
                  <a:schemeClr val="tx1"/>
                </a:solidFill>
              </a:rPr>
              <a:t>,Education)*M[s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,Education]+ 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9</a:t>
            </a:r>
            <a:r>
              <a:rPr lang="en-US" altLang="zh-TW" dirty="0" smtClean="0">
                <a:solidFill>
                  <a:schemeClr val="tx1"/>
                </a:solidFill>
              </a:rPr>
              <a:t>,Education) *M[s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,Education] = 1*0.8+1*0.8 = 1.6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acc</a:t>
            </a:r>
            <a:r>
              <a:rPr lang="en-US" altLang="zh-TW" dirty="0">
                <a:solidFill>
                  <a:schemeClr val="tx1"/>
                </a:solidFill>
              </a:rPr>
              <a:t>(Education , Wisconsin 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)=L(r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5</a:t>
            </a:r>
            <a:r>
              <a:rPr lang="en-US" altLang="zh-TW" dirty="0" smtClean="0">
                <a:solidFill>
                  <a:schemeClr val="tx1"/>
                </a:solidFill>
              </a:rPr>
              <a:t>,Education</a:t>
            </a:r>
            <a:r>
              <a:rPr lang="en-US" altLang="zh-TW" dirty="0">
                <a:solidFill>
                  <a:schemeClr val="tx1"/>
                </a:solidFill>
              </a:rPr>
              <a:t>)*M[s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  <a:r>
              <a:rPr lang="en-US" altLang="zh-TW" dirty="0">
                <a:solidFill>
                  <a:schemeClr val="tx1"/>
                </a:solidFill>
              </a:rPr>
              <a:t>,Education]+</a:t>
            </a:r>
            <a:r>
              <a:rPr lang="en-US" altLang="zh-TW" dirty="0" smtClean="0">
                <a:solidFill>
                  <a:schemeClr val="tx1"/>
                </a:solidFill>
              </a:rPr>
              <a:t>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,Education)* M[s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,Education]+L(r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10</a:t>
            </a:r>
            <a:r>
              <a:rPr lang="en-US" altLang="zh-TW" dirty="0" smtClean="0">
                <a:solidFill>
                  <a:schemeClr val="tx1"/>
                </a:solidFill>
              </a:rPr>
              <a:t>,</a:t>
            </a:r>
            <a:r>
              <a:rPr lang="en-US" altLang="zh-TW" dirty="0">
                <a:solidFill>
                  <a:schemeClr val="tx1"/>
                </a:solidFill>
              </a:rPr>
              <a:t> Education</a:t>
            </a:r>
            <a:r>
              <a:rPr lang="en-US" altLang="zh-TW" dirty="0" smtClean="0">
                <a:solidFill>
                  <a:schemeClr val="tx1"/>
                </a:solidFill>
              </a:rPr>
              <a:t>)*M[s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5</a:t>
            </a:r>
            <a:r>
              <a:rPr lang="en-US" altLang="zh-TW" dirty="0" smtClean="0">
                <a:solidFill>
                  <a:schemeClr val="tx1"/>
                </a:solidFill>
              </a:rPr>
              <a:t>,Eucation] =0.5*0.8+0.5*0.8+0.5*0.8=1.2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build  H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c2 </a:t>
            </a:r>
            <a:r>
              <a:rPr lang="en-US" altLang="zh-TW" dirty="0" smtClean="0">
                <a:solidFill>
                  <a:schemeClr val="tx1"/>
                </a:solidFill>
              </a:rPr>
              <a:t>= &lt;Education, “MIT” ,0.6&gt;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23" y="1721436"/>
            <a:ext cx="3316560" cy="15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01208"/>
            <a:ext cx="3985245" cy="99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15</a:t>
            </a:fld>
            <a:endParaRPr lang="fr-FR" altLang="zh-TW" sz="160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Adaptive Matching</a:t>
            </a:r>
            <a:endParaRPr lang="fr-CA" altLang="zh-TW" dirty="0">
              <a:solidFill>
                <a:srgbClr val="C08F2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TW" dirty="0" smtClean="0"/>
              <a:t>Update Matrix</a:t>
            </a:r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4104456" cy="6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39738" y="2434328"/>
            <a:ext cx="7128792" cy="2777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Example: M[s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,Afflication]?  </a:t>
            </a:r>
            <a:r>
              <a:rPr lang="en-US" altLang="zh-TW" dirty="0" err="1" smtClean="0">
                <a:solidFill>
                  <a:schemeClr val="tx1"/>
                </a:solidFill>
              </a:rPr>
              <a:t>R</a:t>
            </a:r>
            <a:r>
              <a:rPr lang="en-US" altLang="zh-TW" baseline="-25000" dirty="0" err="1" smtClean="0">
                <a:solidFill>
                  <a:schemeClr val="tx1"/>
                </a:solidFill>
              </a:rPr>
              <a:t>s</a:t>
            </a:r>
            <a:r>
              <a:rPr lang="en-US" altLang="zh-TW" dirty="0" smtClean="0">
                <a:solidFill>
                  <a:schemeClr val="tx1"/>
                </a:solidFill>
              </a:rPr>
              <a:t>:{r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,r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8</a:t>
            </a:r>
            <a:r>
              <a:rPr lang="en-US" altLang="zh-TW" dirty="0" smtClean="0">
                <a:solidFill>
                  <a:schemeClr val="tx1"/>
                </a:solidFill>
              </a:rPr>
              <a:t>,r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9</a:t>
            </a:r>
            <a:r>
              <a:rPr lang="en-US" altLang="zh-TW" dirty="0" smtClean="0">
                <a:solidFill>
                  <a:schemeClr val="tx1"/>
                </a:solidFill>
              </a:rPr>
              <a:t>}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:{c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} 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8</a:t>
            </a:r>
            <a:r>
              <a:rPr lang="en-US" altLang="zh-TW" dirty="0" smtClean="0">
                <a:solidFill>
                  <a:schemeClr val="tx1"/>
                </a:solidFill>
              </a:rPr>
              <a:t>:{c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} 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9</a:t>
            </a:r>
            <a:r>
              <a:rPr lang="en-US" altLang="zh-TW" dirty="0" smtClean="0">
                <a:solidFill>
                  <a:schemeClr val="tx1"/>
                </a:solidFill>
              </a:rPr>
              <a:t>:{c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}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Supposed </a:t>
            </a:r>
            <a:r>
              <a:rPr lang="en-US" altLang="zh-TW" dirty="0" err="1" smtClean="0">
                <a:solidFill>
                  <a:schemeClr val="tx1"/>
                </a:solidFill>
              </a:rPr>
              <a:t>acc</a:t>
            </a:r>
            <a:r>
              <a:rPr lang="en-US" altLang="zh-TW" dirty="0" smtClean="0">
                <a:solidFill>
                  <a:schemeClr val="tx1"/>
                </a:solidFill>
              </a:rPr>
              <a:t>(Afflication,”IBM”,c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) = 0.4 and </a:t>
            </a:r>
            <a:r>
              <a:rPr lang="en-US" altLang="zh-TW" dirty="0" err="1">
                <a:solidFill>
                  <a:schemeClr val="tx1"/>
                </a:solidFill>
              </a:rPr>
              <a:t>acc</a:t>
            </a:r>
            <a:r>
              <a:rPr lang="en-US" altLang="zh-TW" dirty="0">
                <a:solidFill>
                  <a:schemeClr val="tx1"/>
                </a:solidFill>
              </a:rPr>
              <a:t>(Afflication,”IBM”,</a:t>
            </a:r>
            <a:r>
              <a:rPr lang="en-US" altLang="zh-TW" dirty="0" smtClean="0">
                <a:solidFill>
                  <a:schemeClr val="tx1"/>
                </a:solidFill>
              </a:rPr>
              <a:t>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 = 0.6</a:t>
            </a: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M[s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,Afflication] = {[L(r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)*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err="1">
                <a:solidFill>
                  <a:schemeClr val="tx1"/>
                </a:solidFill>
              </a:rPr>
              <a:t>acc</a:t>
            </a:r>
            <a:r>
              <a:rPr lang="en-US" altLang="zh-TW" dirty="0">
                <a:solidFill>
                  <a:schemeClr val="tx1"/>
                </a:solidFill>
              </a:rPr>
              <a:t>(Afflication,”IBM”,c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  <a:r>
              <a:rPr lang="en-US" altLang="zh-TW" dirty="0" smtClean="0">
                <a:solidFill>
                  <a:schemeClr val="tx1"/>
                </a:solidFill>
              </a:rPr>
              <a:t> + 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)*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err="1">
                <a:solidFill>
                  <a:schemeClr val="tx1"/>
                </a:solidFill>
              </a:rPr>
              <a:t>acc</a:t>
            </a:r>
            <a:r>
              <a:rPr lang="en-US" altLang="zh-TW" dirty="0">
                <a:solidFill>
                  <a:schemeClr val="tx1"/>
                </a:solidFill>
              </a:rPr>
              <a:t>(Afflication,”IBM”,</a:t>
            </a:r>
            <a:r>
              <a:rPr lang="en-US" altLang="zh-TW" dirty="0" smtClean="0">
                <a:solidFill>
                  <a:schemeClr val="tx1"/>
                </a:solidFill>
              </a:rPr>
              <a:t>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)] +[L(r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8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)*</a:t>
            </a:r>
            <a:r>
              <a:rPr lang="en-US" altLang="zh-TW" dirty="0" err="1" smtClean="0">
                <a:solidFill>
                  <a:schemeClr val="tx1"/>
                </a:solidFill>
              </a:rPr>
              <a:t>acc</a:t>
            </a:r>
            <a:r>
              <a:rPr lang="en-US" altLang="zh-TW" dirty="0" smtClean="0">
                <a:solidFill>
                  <a:schemeClr val="tx1"/>
                </a:solidFill>
              </a:rPr>
              <a:t>(Afflication,”UW”,c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)]+[L(r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9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)* </a:t>
            </a:r>
            <a:r>
              <a:rPr lang="en-US" altLang="zh-TW" dirty="0" err="1" smtClean="0">
                <a:solidFill>
                  <a:schemeClr val="tx1"/>
                </a:solidFill>
              </a:rPr>
              <a:t>acc</a:t>
            </a:r>
            <a:r>
              <a:rPr lang="en-US" altLang="zh-TW" dirty="0" smtClean="0">
                <a:solidFill>
                  <a:schemeClr val="tx1"/>
                </a:solidFill>
              </a:rPr>
              <a:t>(Afflication,”UIC”,c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)]}/3 = 0.33 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16</a:t>
            </a:fld>
            <a:endParaRPr lang="fr-FR" altLang="zh-TW" sz="1600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Adaptive Matching</a:t>
            </a:r>
            <a:endParaRPr lang="fr-CA" altLang="zh-TW" dirty="0">
              <a:solidFill>
                <a:srgbClr val="C08F2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  <a:ln>
            <a:noFill/>
          </a:ln>
        </p:spPr>
        <p:txBody>
          <a:bodyPr/>
          <a:lstStyle/>
          <a:p>
            <a:r>
              <a:rPr lang="en-US" altLang="zh-TW" dirty="0" smtClean="0"/>
              <a:t>Cluster pruning </a:t>
            </a:r>
          </a:p>
          <a:p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0764"/>
            <a:ext cx="4032448" cy="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08323" y="3140968"/>
            <a:ext cx="712879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Example: consider 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 </a:t>
            </a:r>
            <a:r>
              <a:rPr lang="en-US" altLang="zh-TW" dirty="0" smtClean="0">
                <a:solidFill>
                  <a:schemeClr val="tx1"/>
                </a:solidFill>
              </a:rPr>
              <a:t>,</a:t>
            </a:r>
            <a:r>
              <a:rPr lang="en-US" altLang="zh-TW" dirty="0">
                <a:solidFill>
                  <a:schemeClr val="tx1"/>
                </a:solidFill>
              </a:rPr>
              <a:t> M[s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r>
              <a:rPr lang="en-US" altLang="zh-TW" dirty="0">
                <a:solidFill>
                  <a:schemeClr val="tx1"/>
                </a:solidFill>
              </a:rPr>
              <a:t>,Afflication</a:t>
            </a:r>
            <a:r>
              <a:rPr lang="en-US" altLang="zh-TW" dirty="0" smtClean="0">
                <a:solidFill>
                  <a:schemeClr val="tx1"/>
                </a:solidFill>
              </a:rPr>
              <a:t>] = 0.33,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M[s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,Education] = 0.8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H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c1</a:t>
            </a:r>
            <a:r>
              <a:rPr lang="en-US" altLang="zh-TW" dirty="0" smtClean="0">
                <a:solidFill>
                  <a:schemeClr val="tx1"/>
                </a:solidFill>
              </a:rPr>
              <a:t>:&lt;Affiliation,”MS”,1.0&gt;,&lt;Education,”Wisconsin”,1.0&gt;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H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c2</a:t>
            </a:r>
            <a:r>
              <a:rPr lang="en-US" altLang="zh-TW" dirty="0" smtClean="0">
                <a:solidFill>
                  <a:schemeClr val="tx1"/>
                </a:solidFill>
              </a:rPr>
              <a:t>:&lt;</a:t>
            </a:r>
            <a:r>
              <a:rPr lang="en-US" altLang="zh-TW" dirty="0">
                <a:solidFill>
                  <a:schemeClr val="tx1"/>
                </a:solidFill>
              </a:rPr>
              <a:t>Affiliation</a:t>
            </a:r>
            <a:r>
              <a:rPr lang="en-US" altLang="zh-TW" dirty="0" smtClean="0">
                <a:solidFill>
                  <a:schemeClr val="tx1"/>
                </a:solidFill>
              </a:rPr>
              <a:t>,”IBM”,</a:t>
            </a:r>
            <a:r>
              <a:rPr lang="en-US" altLang="zh-TW" dirty="0">
                <a:solidFill>
                  <a:schemeClr val="tx1"/>
                </a:solidFill>
              </a:rPr>
              <a:t>1.0&gt;,&lt;Education</a:t>
            </a:r>
            <a:r>
              <a:rPr lang="en-US" altLang="zh-TW" dirty="0" smtClean="0">
                <a:solidFill>
                  <a:schemeClr val="tx1"/>
                </a:solidFill>
              </a:rPr>
              <a:t>,”MIT”,</a:t>
            </a:r>
            <a:r>
              <a:rPr lang="en-US" altLang="zh-TW" dirty="0">
                <a:solidFill>
                  <a:schemeClr val="tx1"/>
                </a:solidFill>
              </a:rPr>
              <a:t>0.6</a:t>
            </a:r>
            <a:r>
              <a:rPr lang="en-US" altLang="zh-TW" dirty="0" smtClean="0">
                <a:solidFill>
                  <a:schemeClr val="tx1"/>
                </a:solidFill>
              </a:rPr>
              <a:t>&gt;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)= [M[s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,Affiliation] * </a:t>
            </a:r>
            <a:r>
              <a:rPr lang="en-US" altLang="zh-TW" dirty="0" err="1" smtClean="0">
                <a:solidFill>
                  <a:srgbClr val="FF0000"/>
                </a:solidFill>
              </a:rPr>
              <a:t>sim</a:t>
            </a:r>
            <a:r>
              <a:rPr lang="en-US" altLang="zh-TW" dirty="0" smtClean="0">
                <a:solidFill>
                  <a:srgbClr val="FF0000"/>
                </a:solidFill>
              </a:rPr>
              <a:t>(“IBM”,”MS”)</a:t>
            </a:r>
            <a:r>
              <a:rPr lang="en-US" altLang="zh-TW" dirty="0" smtClean="0">
                <a:solidFill>
                  <a:schemeClr val="tx1"/>
                </a:solidFill>
              </a:rPr>
              <a:t>+ M[s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,Education] * </a:t>
            </a:r>
            <a:r>
              <a:rPr lang="en-US" altLang="zh-TW" dirty="0" err="1" smtClean="0">
                <a:solidFill>
                  <a:srgbClr val="FF0000"/>
                </a:solidFill>
              </a:rPr>
              <a:t>sim</a:t>
            </a:r>
            <a:r>
              <a:rPr lang="en-US" altLang="zh-TW" dirty="0" smtClean="0">
                <a:solidFill>
                  <a:srgbClr val="FF0000"/>
                </a:solidFill>
              </a:rPr>
              <a:t>(“</a:t>
            </a:r>
            <a:r>
              <a:rPr lang="en-US" altLang="zh-TW" dirty="0">
                <a:solidFill>
                  <a:srgbClr val="FF0000"/>
                </a:solidFill>
              </a:rPr>
              <a:t>Wisconsin</a:t>
            </a:r>
            <a:r>
              <a:rPr lang="en-US" altLang="zh-TW" dirty="0" smtClean="0">
                <a:solidFill>
                  <a:srgbClr val="FF0000"/>
                </a:solidFill>
              </a:rPr>
              <a:t>”,”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Wisconsin”) </a:t>
            </a:r>
            <a:r>
              <a:rPr lang="en-US" altLang="zh-TW" dirty="0" smtClean="0">
                <a:solidFill>
                  <a:schemeClr val="tx1"/>
                </a:solidFill>
              </a:rPr>
              <a:t>]/ (</a:t>
            </a:r>
            <a:r>
              <a:rPr lang="en-US" altLang="zh-TW" dirty="0">
                <a:solidFill>
                  <a:schemeClr val="tx1"/>
                </a:solidFill>
              </a:rPr>
              <a:t>M[s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r>
              <a:rPr lang="en-US" altLang="zh-TW" dirty="0">
                <a:solidFill>
                  <a:schemeClr val="tx1"/>
                </a:solidFill>
              </a:rPr>
              <a:t>,Affiliation] </a:t>
            </a:r>
            <a:r>
              <a:rPr lang="en-US" altLang="zh-TW" dirty="0" smtClean="0">
                <a:solidFill>
                  <a:schemeClr val="tx1"/>
                </a:solidFill>
              </a:rPr>
              <a:t>+</a:t>
            </a:r>
            <a:r>
              <a:rPr lang="en-US" altLang="zh-TW" dirty="0">
                <a:solidFill>
                  <a:schemeClr val="tx1"/>
                </a:solidFill>
              </a:rPr>
              <a:t> M[s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r>
              <a:rPr lang="en-US" altLang="zh-TW" dirty="0">
                <a:solidFill>
                  <a:schemeClr val="tx1"/>
                </a:solidFill>
              </a:rPr>
              <a:t>,Education]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)=</a:t>
            </a:r>
            <a:r>
              <a:rPr lang="en-US" altLang="zh-TW" dirty="0">
                <a:solidFill>
                  <a:schemeClr val="tx1"/>
                </a:solidFill>
              </a:rPr>
              <a:t>[M[s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r>
              <a:rPr lang="en-US" altLang="zh-TW" dirty="0">
                <a:solidFill>
                  <a:schemeClr val="tx1"/>
                </a:solidFill>
              </a:rPr>
              <a:t>,Affiliation] * </a:t>
            </a:r>
            <a:r>
              <a:rPr lang="en-US" altLang="zh-TW" dirty="0" err="1">
                <a:solidFill>
                  <a:srgbClr val="FF0000"/>
                </a:solidFill>
              </a:rPr>
              <a:t>sim</a:t>
            </a:r>
            <a:r>
              <a:rPr lang="en-US" altLang="zh-TW" dirty="0">
                <a:solidFill>
                  <a:srgbClr val="FF0000"/>
                </a:solidFill>
              </a:rPr>
              <a:t>(“IBM</a:t>
            </a:r>
            <a:r>
              <a:rPr lang="en-US" altLang="zh-TW" dirty="0" smtClean="0">
                <a:solidFill>
                  <a:srgbClr val="FF0000"/>
                </a:solidFill>
              </a:rPr>
              <a:t>”,”IBM”)</a:t>
            </a:r>
            <a:r>
              <a:rPr lang="en-US" altLang="zh-TW" dirty="0" smtClean="0">
                <a:solidFill>
                  <a:schemeClr val="tx1"/>
                </a:solidFill>
              </a:rPr>
              <a:t>+ </a:t>
            </a:r>
            <a:r>
              <a:rPr lang="en-US" altLang="zh-TW" dirty="0">
                <a:solidFill>
                  <a:schemeClr val="tx1"/>
                </a:solidFill>
              </a:rPr>
              <a:t>M[s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r>
              <a:rPr lang="en-US" altLang="zh-TW" dirty="0">
                <a:solidFill>
                  <a:schemeClr val="tx1"/>
                </a:solidFill>
              </a:rPr>
              <a:t>,Education] * </a:t>
            </a:r>
            <a:r>
              <a:rPr lang="en-US" altLang="zh-TW" dirty="0" err="1">
                <a:solidFill>
                  <a:srgbClr val="FF0000"/>
                </a:solidFill>
              </a:rPr>
              <a:t>sim</a:t>
            </a:r>
            <a:r>
              <a:rPr lang="en-US" altLang="zh-TW" dirty="0">
                <a:solidFill>
                  <a:srgbClr val="FF0000"/>
                </a:solidFill>
              </a:rPr>
              <a:t>(“</a:t>
            </a:r>
            <a:r>
              <a:rPr lang="en-US" altLang="zh-TW" dirty="0" err="1">
                <a:solidFill>
                  <a:srgbClr val="FF0000"/>
                </a:solidFill>
              </a:rPr>
              <a:t>Wisconsin</a:t>
            </a:r>
            <a:r>
              <a:rPr lang="en-US" altLang="zh-TW" dirty="0" err="1" smtClean="0">
                <a:solidFill>
                  <a:srgbClr val="FF0000"/>
                </a:solidFill>
              </a:rPr>
              <a:t>”,”MIT</a:t>
            </a:r>
            <a:r>
              <a:rPr lang="en-US" altLang="zh-TW" dirty="0" smtClean="0">
                <a:solidFill>
                  <a:srgbClr val="FF0000"/>
                </a:solidFill>
              </a:rPr>
              <a:t>”) </a:t>
            </a:r>
            <a:r>
              <a:rPr lang="en-US" altLang="zh-TW" dirty="0">
                <a:solidFill>
                  <a:schemeClr val="tx1"/>
                </a:solidFill>
              </a:rPr>
              <a:t>]/ (M[s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r>
              <a:rPr lang="en-US" altLang="zh-TW" dirty="0">
                <a:solidFill>
                  <a:schemeClr val="tx1"/>
                </a:solidFill>
              </a:rPr>
              <a:t>,Affiliation] + M[s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r>
              <a:rPr lang="en-US" altLang="zh-TW" dirty="0">
                <a:solidFill>
                  <a:schemeClr val="tx1"/>
                </a:solidFill>
              </a:rPr>
              <a:t>,Education])</a:t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Remove 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7</a:t>
            </a:r>
            <a:r>
              <a:rPr lang="en-US" altLang="zh-TW" dirty="0" smtClean="0">
                <a:solidFill>
                  <a:schemeClr val="tx1"/>
                </a:solidFill>
              </a:rPr>
              <a:t> in cluster 2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3353"/>
            <a:ext cx="2686646" cy="181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2555776" y="2170764"/>
            <a:ext cx="720080" cy="4661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3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17</a:t>
            </a:fld>
            <a:endParaRPr lang="fr-FR" altLang="zh-TW" sz="1600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Adaptive Matching</a:t>
            </a:r>
            <a:endParaRPr lang="fr-CA" altLang="zh-TW" dirty="0">
              <a:solidFill>
                <a:srgbClr val="C08F2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  <a:ln>
            <a:noFill/>
          </a:ln>
        </p:spPr>
        <p:txBody>
          <a:bodyPr/>
          <a:lstStyle/>
          <a:p>
            <a:r>
              <a:rPr lang="en-US" altLang="zh-TW" dirty="0" smtClean="0"/>
              <a:t>Update likelihood L(</a:t>
            </a:r>
            <a:r>
              <a:rPr lang="en-US" altLang="zh-TW" dirty="0" err="1" smtClean="0"/>
              <a:t>r,c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808312" cy="80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3212976"/>
            <a:ext cx="7992888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Example:    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:{c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} ,if remove 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 in 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) = 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) / </a:t>
            </a:r>
            <a:r>
              <a:rPr lang="en-US" altLang="zh-TW" dirty="0">
                <a:solidFill>
                  <a:schemeClr val="tx1"/>
                </a:solidFill>
              </a:rPr>
              <a:t>[match(r</a:t>
            </a:r>
            <a:r>
              <a:rPr lang="en-US" altLang="zh-TW" baseline="-25000" dirty="0">
                <a:solidFill>
                  <a:schemeClr val="tx1"/>
                </a:solidFill>
              </a:rPr>
              <a:t>11</a:t>
            </a:r>
            <a:r>
              <a:rPr lang="en-US" altLang="zh-TW" dirty="0">
                <a:solidFill>
                  <a:schemeClr val="tx1"/>
                </a:solidFill>
              </a:rPr>
              <a:t>,c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r>
              <a:rPr lang="en-US" altLang="zh-TW" dirty="0">
                <a:solidFill>
                  <a:schemeClr val="tx1"/>
                </a:solidFill>
              </a:rPr>
              <a:t>) +match(r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)+</a:t>
            </a:r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)]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 </a:t>
            </a:r>
            <a:r>
              <a:rPr lang="en-US" altLang="zh-TW" dirty="0">
                <a:solidFill>
                  <a:schemeClr val="tx1"/>
                </a:solidFill>
              </a:rPr>
              <a:t>/ [</a:t>
            </a:r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>
                <a:solidFill>
                  <a:schemeClr val="tx1"/>
                </a:solidFill>
              </a:rPr>
              <a:t>)+ </a:t>
            </a:r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) </a:t>
            </a:r>
            <a:r>
              <a:rPr lang="en-US" altLang="zh-TW" dirty="0">
                <a:solidFill>
                  <a:schemeClr val="tx1"/>
                </a:solidFill>
              </a:rPr>
              <a:t>+</a:t>
            </a:r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)]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L(r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) </a:t>
            </a:r>
            <a:r>
              <a:rPr lang="en-US" altLang="zh-TW" dirty="0">
                <a:solidFill>
                  <a:schemeClr val="tx1"/>
                </a:solidFill>
              </a:rPr>
              <a:t>/ [</a:t>
            </a:r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)+</a:t>
            </a:r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>
                <a:solidFill>
                  <a:schemeClr val="tx1"/>
                </a:solidFill>
              </a:rPr>
              <a:t>)+ </a:t>
            </a:r>
            <a:r>
              <a:rPr lang="en-US" altLang="zh-TW" dirty="0" smtClean="0">
                <a:solidFill>
                  <a:schemeClr val="tx1"/>
                </a:solidFill>
              </a:rPr>
              <a:t>match(r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11</a:t>
            </a:r>
            <a:r>
              <a:rPr lang="en-US" altLang="zh-TW" dirty="0" smtClean="0">
                <a:solidFill>
                  <a:schemeClr val="tx1"/>
                </a:solidFill>
              </a:rPr>
              <a:t>,c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)]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Repeat above step </a:t>
            </a:r>
            <a:r>
              <a:rPr lang="en-US" altLang="zh-TW" dirty="0" err="1" smtClean="0">
                <a:solidFill>
                  <a:schemeClr val="tx1"/>
                </a:solidFill>
              </a:rPr>
              <a:t>util</a:t>
            </a:r>
            <a:r>
              <a:rPr lang="en-US" altLang="zh-TW" dirty="0" smtClean="0">
                <a:solidFill>
                  <a:schemeClr val="tx1"/>
                </a:solidFill>
              </a:rPr>
              <a:t>  there is no change to the C. 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41784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18</a:t>
            </a:fld>
            <a:endParaRPr lang="fr-FR" altLang="zh-TW" sz="16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11560" y="1476797"/>
            <a:ext cx="81472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COMET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19</a:t>
            </a:fld>
            <a:endParaRPr lang="fr-FR" altLang="zh-TW" sz="1600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Experiments</a:t>
            </a:r>
            <a:endParaRPr lang="fr-CA" altLang="zh-TW" dirty="0">
              <a:solidFill>
                <a:srgbClr val="C08F2E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Dataset</a:t>
            </a:r>
          </a:p>
          <a:p>
            <a:r>
              <a:rPr lang="en-US" altLang="zh-TW" dirty="0" smtClean="0"/>
              <a:t>Restaurant dataset :</a:t>
            </a:r>
          </a:p>
          <a:p>
            <a:pPr lvl="1"/>
            <a:r>
              <a:rPr lang="en-US" altLang="zh-TW" sz="2000" dirty="0" smtClean="0"/>
              <a:t>Records 1082 , 384 restaurants(581),18.7 % error rate, </a:t>
            </a:r>
          </a:p>
          <a:p>
            <a:pPr lvl="1"/>
            <a:r>
              <a:rPr lang="en-US" altLang="zh-TW" sz="2000" dirty="0" smtClean="0"/>
              <a:t>Attribute </a:t>
            </a:r>
            <a:r>
              <a:rPr lang="en-US" altLang="zh-TW" sz="2000" dirty="0" err="1" smtClean="0"/>
              <a:t>Name,Address,Phone,Website,etc</a:t>
            </a:r>
            <a:r>
              <a:rPr lang="en-US" altLang="zh-TW" sz="2000" dirty="0" smtClean="0"/>
              <a:t>.</a:t>
            </a:r>
          </a:p>
          <a:p>
            <a:pPr lvl="1"/>
            <a:r>
              <a:rPr lang="en-US" altLang="zh-TW" sz="2000" dirty="0" smtClean="0"/>
              <a:t>Reference table Name , Phone.(from www.yellowpages.com)</a:t>
            </a:r>
          </a:p>
          <a:p>
            <a:r>
              <a:rPr lang="en-US" altLang="zh-TW" dirty="0" smtClean="0"/>
              <a:t>Football dataset</a:t>
            </a:r>
          </a:p>
          <a:p>
            <a:pPr lvl="1"/>
            <a:r>
              <a:rPr lang="en-US" altLang="zh-TW" sz="2000" dirty="0" smtClean="0"/>
              <a:t>Records 7492,20 website(5031),32.7% error rate</a:t>
            </a:r>
          </a:p>
          <a:p>
            <a:pPr lvl="1"/>
            <a:r>
              <a:rPr lang="en-US" altLang="zh-TW" sz="2000" dirty="0" smtClean="0"/>
              <a:t>Attribute Name,Birth.,</a:t>
            </a:r>
            <a:r>
              <a:rPr lang="en-US" altLang="zh-TW" sz="2000" dirty="0" err="1" smtClean="0"/>
              <a:t>Height,Weight,Position,BirthPlace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Reference table Name,Birth.,</a:t>
            </a:r>
            <a:r>
              <a:rPr lang="en-US" altLang="zh-TW" sz="2000" dirty="0" err="1" smtClean="0"/>
              <a:t>BirthPlace</a:t>
            </a:r>
            <a:r>
              <a:rPr lang="en-US" altLang="zh-TW" sz="2000" dirty="0" smtClean="0"/>
              <a:t> (from wiki)</a:t>
            </a:r>
            <a:endParaRPr lang="en-US" altLang="zh-TW" sz="2000" dirty="0"/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84784"/>
            <a:ext cx="8147248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COMET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</a:t>
            </a:fld>
            <a:endParaRPr lang="fr-FR" altLang="zh-TW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20</a:t>
            </a:fld>
            <a:endParaRPr lang="fr-FR" altLang="zh-TW" sz="1600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Experiments</a:t>
            </a:r>
            <a:endParaRPr lang="fr-CA" altLang="zh-TW" dirty="0">
              <a:solidFill>
                <a:srgbClr val="C08F2E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38" y="2411730"/>
            <a:ext cx="2926080" cy="11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7" y="4219574"/>
            <a:ext cx="53149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9800"/>
            <a:ext cx="5153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12" y="4464961"/>
            <a:ext cx="2905150" cy="112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21</a:t>
            </a:fld>
            <a:endParaRPr lang="fr-FR" altLang="zh-TW" sz="1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6" y="476672"/>
            <a:ext cx="482679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5148064" y="2328208"/>
            <a:ext cx="3276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%err: percentage of erroneous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percentage of records with abbreviated names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41784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22</a:t>
            </a:fld>
            <a:endParaRPr lang="fr-FR" altLang="zh-TW" sz="16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11560" y="1484784"/>
            <a:ext cx="81472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COMET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C08F2E"/>
                </a:solidFill>
              </a:rPr>
              <a:t>Conclusion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23</a:t>
            </a:fld>
            <a:endParaRPr lang="fr-FR" altLang="zh-TW" sz="16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905000"/>
            <a:ext cx="793115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Address the problem of building entity </a:t>
            </a:r>
            <a:r>
              <a:rPr lang="en-US" sz="2000" dirty="0" smtClean="0">
                <a:solidFill>
                  <a:srgbClr val="2A2AE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profiles</a:t>
            </a:r>
            <a:r>
              <a:rPr lang="en-US" sz="20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by </a:t>
            </a:r>
            <a:r>
              <a:rPr lang="en-US" sz="2000" dirty="0" smtClean="0">
                <a:solidFill>
                  <a:srgbClr val="2A2AE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collating</a:t>
            </a:r>
            <a:r>
              <a:rPr lang="en-US" sz="20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data records from </a:t>
            </a:r>
            <a:r>
              <a:rPr lang="en-US" sz="2000" dirty="0" smtClean="0">
                <a:solidFill>
                  <a:srgbClr val="2A2AE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multiple sources </a:t>
            </a:r>
            <a:r>
              <a:rPr lang="en-US" sz="20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 the presence of </a:t>
            </a:r>
            <a:r>
              <a:rPr lang="en-US" sz="2000" dirty="0" smtClean="0">
                <a:solidFill>
                  <a:srgbClr val="2A2AE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erroneous</a:t>
            </a:r>
            <a:r>
              <a:rPr lang="en-US" sz="20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values</a:t>
            </a:r>
          </a:p>
          <a:p>
            <a:endParaRPr lang="en-US" sz="2000" dirty="0" smtClean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en-US" sz="2000" dirty="0" smtClean="0">
                <a:solidFill>
                  <a:srgbClr val="2A2AE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Interleave</a:t>
            </a:r>
            <a:r>
              <a:rPr lang="en-US" sz="20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record linkage with truth discovery</a:t>
            </a:r>
          </a:p>
          <a:p>
            <a:endParaRPr lang="en-US" sz="2000" dirty="0" smtClean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en-US" sz="2000" dirty="0" smtClean="0">
                <a:solidFill>
                  <a:srgbClr val="2A2AE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Varying </a:t>
            </a:r>
            <a:r>
              <a:rPr lang="en-US" sz="20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source reliabilities</a:t>
            </a:r>
          </a:p>
          <a:p>
            <a:endParaRPr lang="en-US" sz="2000" dirty="0" smtClean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en-US" sz="2000" dirty="0" smtClean="0">
                <a:solidFill>
                  <a:srgbClr val="2A2AE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Reduce the impact </a:t>
            </a:r>
            <a:r>
              <a:rPr lang="en-US" sz="20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of erroneous values on matching decisions</a:t>
            </a:r>
            <a:endParaRPr lang="en-US" sz="20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Introduction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3</a:t>
            </a:fld>
            <a:endParaRPr lang="fr-FR" altLang="zh-TW" sz="1600" dirty="0"/>
          </a:p>
        </p:txBody>
      </p:sp>
      <p:pic>
        <p:nvPicPr>
          <p:cNvPr id="17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40768"/>
            <a:ext cx="5038095" cy="32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514850" cy="2847975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" y="3708737"/>
            <a:ext cx="514987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Introduction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4</a:t>
            </a:fld>
            <a:endParaRPr lang="fr-FR" altLang="zh-TW" sz="1600" dirty="0"/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380" y="1196752"/>
            <a:ext cx="8171403" cy="282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/>
          <p:cNvSpPr txBox="1"/>
          <p:nvPr/>
        </p:nvSpPr>
        <p:spPr>
          <a:xfrm>
            <a:off x="5004048" y="4782342"/>
            <a:ext cx="2209800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Entity Profiling</a:t>
            </a:r>
            <a:endParaRPr lang="en-US" sz="2400" b="1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8601075" cy="971550"/>
          </a:xfrm>
          <a:prstGeom prst="rect">
            <a:avLst/>
          </a:prstGeom>
        </p:spPr>
      </p:pic>
      <p:grpSp>
        <p:nvGrpSpPr>
          <p:cNvPr id="23" name="组合 3"/>
          <p:cNvGrpSpPr/>
          <p:nvPr/>
        </p:nvGrpSpPr>
        <p:grpSpPr>
          <a:xfrm>
            <a:off x="2635224" y="2996952"/>
            <a:ext cx="3980058" cy="1365051"/>
            <a:chOff x="4558445" y="2819400"/>
            <a:chExt cx="3980058" cy="1365051"/>
          </a:xfrm>
        </p:grpSpPr>
        <p:sp>
          <p:nvSpPr>
            <p:cNvPr id="24" name="矩形 23"/>
            <p:cNvSpPr/>
            <p:nvPr/>
          </p:nvSpPr>
          <p:spPr>
            <a:xfrm>
              <a:off x="4558445" y="2819400"/>
              <a:ext cx="3962400" cy="13650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4576103" y="2861012"/>
              <a:ext cx="3962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Various name representations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Erroneous </a:t>
              </a:r>
              <a:r>
                <a:rPr 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attribute values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Incomplete information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Ambiguous references</a:t>
              </a:r>
              <a:endPara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6" name="Down Arrow 6"/>
          <p:cNvSpPr/>
          <p:nvPr/>
        </p:nvSpPr>
        <p:spPr>
          <a:xfrm>
            <a:off x="4262437" y="4532656"/>
            <a:ext cx="533400" cy="68580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C08F2E"/>
                </a:solidFill>
              </a:rPr>
              <a:t>Outline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84784"/>
            <a:ext cx="8147248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COMET Framework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Based Matching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Adaptive Matching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−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5</a:t>
            </a:fld>
            <a:endParaRPr lang="fr-FR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6417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>
                <a:solidFill>
                  <a:srgbClr val="C08F2E"/>
                </a:solidFill>
              </a:rPr>
              <a:t>COMET Framework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6</a:t>
            </a:fld>
            <a:endParaRPr lang="fr-FR" altLang="zh-TW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3261"/>
            <a:ext cx="6912768" cy="480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619672" y="2132856"/>
            <a:ext cx="1944216" cy="2448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14646" y="2592672"/>
            <a:ext cx="88662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records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依可靠度分開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1301267" y="2936073"/>
            <a:ext cx="3184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弧形箭號 (下彎) 9"/>
          <p:cNvSpPr/>
          <p:nvPr/>
        </p:nvSpPr>
        <p:spPr>
          <a:xfrm>
            <a:off x="3059832" y="1553261"/>
            <a:ext cx="3816424" cy="57959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084168" y="2592672"/>
            <a:ext cx="1728192" cy="17724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581021" y="4573901"/>
            <a:ext cx="792088" cy="2897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initial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弧形箭號 (上彎) 12"/>
          <p:cNvSpPr/>
          <p:nvPr/>
        </p:nvSpPr>
        <p:spPr>
          <a:xfrm>
            <a:off x="3491880" y="4437112"/>
            <a:ext cx="1296144" cy="288032"/>
          </a:xfrm>
          <a:prstGeom prst="curved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995936" y="3954046"/>
            <a:ext cx="1800200" cy="41105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4067944" y="2936074"/>
            <a:ext cx="1728192" cy="24707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8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59184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24844"/>
            <a:ext cx="4740527" cy="28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81355" y="332656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Input Example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7</a:t>
            </a:fld>
            <a:endParaRPr lang="fr-FR" altLang="zh-TW" sz="1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481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下箭號 2"/>
          <p:cNvSpPr/>
          <p:nvPr/>
        </p:nvSpPr>
        <p:spPr>
          <a:xfrm>
            <a:off x="1903165" y="3426414"/>
            <a:ext cx="432048" cy="18207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左箭號 3"/>
          <p:cNvSpPr/>
          <p:nvPr/>
        </p:nvSpPr>
        <p:spPr>
          <a:xfrm>
            <a:off x="2094831" y="3993815"/>
            <a:ext cx="897433" cy="216024"/>
          </a:xfrm>
          <a:prstGeom prst="leftArrow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827584" y="2420888"/>
            <a:ext cx="2448272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3778997" y="2500908"/>
            <a:ext cx="4326778" cy="166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3771357" y="2924944"/>
            <a:ext cx="4389042" cy="1516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3778997" y="3343182"/>
            <a:ext cx="4389042" cy="181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3747865" y="3717033"/>
            <a:ext cx="4389042" cy="207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030042" y="3314873"/>
            <a:ext cx="35670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04091" y="2048855"/>
            <a:ext cx="35670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6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81355" y="332656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Input Example</a:t>
            </a:r>
            <a:endParaRPr lang="fr-FR" altLang="zh-TW" dirty="0" smtClean="0">
              <a:solidFill>
                <a:srgbClr val="C08F2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8</a:t>
            </a:fld>
            <a:endParaRPr lang="fr-FR" altLang="zh-TW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09600" y="1905000"/>
                <a:ext cx="7924800" cy="4281487"/>
              </a:xfrm>
            </p:spPr>
            <p:txBody>
              <a:bodyPr/>
              <a:lstStyle/>
              <a:p>
                <a:r>
                  <a:rPr lang="en-US" sz="22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The data sources are not equally reliable among different attributes</a:t>
                </a:r>
              </a:p>
              <a:p>
                <a:pPr lvl="1"/>
                <a:r>
                  <a:rPr lang="en-US" sz="22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Introduce a </a:t>
                </a:r>
                <a:r>
                  <a:rPr lang="en-US" sz="2200" dirty="0" smtClean="0">
                    <a:solidFill>
                      <a:srgbClr val="2A2AE2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reliability matrix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lvl="1"/>
                <a:r>
                  <a:rPr lang="en-US" sz="2200" dirty="0" smtClean="0">
                    <a:solidFill>
                      <a:srgbClr val="2A2AE2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Lower the impact </a:t>
                </a:r>
                <a:r>
                  <a:rPr lang="en-US" sz="22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of erroneous values on matching decisions</a:t>
                </a:r>
                <a:endParaRPr lang="en-US" sz="2200" dirty="0" smtClean="0">
                  <a:solidFill>
                    <a:schemeClr val="tx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sz="22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r>
                  <a:rPr lang="en-US" sz="22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Rectifying errors in attribute values provides additional evidence for linking records</a:t>
                </a:r>
              </a:p>
              <a:p>
                <a:pPr lvl="1"/>
                <a:r>
                  <a:rPr lang="en-US" sz="2200" dirty="0">
                    <a:solidFill>
                      <a:srgbClr val="2A2AE2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Interleave</a:t>
                </a:r>
                <a:r>
                  <a:rPr lang="en-US" sz="22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the processes of record linkage and error correction</a:t>
                </a:r>
              </a:p>
              <a:p>
                <a:endParaRPr lang="en-US" sz="22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9600" y="1905000"/>
                <a:ext cx="7924800" cy="4281487"/>
              </a:xfrm>
              <a:blipFill rotWithShape="1">
                <a:blip r:embed="rId3"/>
                <a:stretch>
                  <a:fillRect l="-846" t="-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9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E36E-D2D8-488D-B1EA-E579EAA381F6}" type="slidenum">
              <a:rPr lang="fr-FR" altLang="zh-TW" sz="1600" smtClean="0"/>
              <a:pPr/>
              <a:t>9</a:t>
            </a:fld>
            <a:endParaRPr lang="fr-FR" altLang="zh-TW" sz="160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C08F2E"/>
                </a:solidFill>
              </a:rPr>
              <a:t>Confidence based Matching</a:t>
            </a:r>
            <a:endParaRPr lang="fr-CA" altLang="zh-TW" dirty="0">
              <a:solidFill>
                <a:srgbClr val="C08F2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84784"/>
                <a:ext cx="8147248" cy="4525963"/>
              </a:xfrm>
            </p:spPr>
            <p:txBody>
              <a:bodyPr rtlCol="0">
                <a:normAutofit/>
              </a:bodyPr>
              <a:lstStyle/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fr-FR" sz="2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Discriminative records </a:t>
                </a:r>
                <a:r>
                  <a:rPr lang="fr-FR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Give two threshold </a:t>
                </a:r>
                <a:r>
                  <a:rPr lang="el-GR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:r>
                  <a:rPr lang="en-US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</a:t>
                </a: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  <a:r>
                  <a:rPr lang="el-GR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:r>
                  <a:rPr lang="en-US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 </a:t>
                </a: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1. If Ǝq</a:t>
                </a:r>
                <a:r>
                  <a:rPr lang="el-GR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ϵ</a:t>
                </a: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 where sim(</a:t>
                </a:r>
                <a:r>
                  <a:rPr lang="en-US" sz="2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r,q</a:t>
                </a: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)&gt;</a:t>
                </a:r>
                <a:r>
                  <a:rPr lang="el-GR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:r>
                  <a:rPr lang="en-US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H.  </a:t>
                </a: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 And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fr-FR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q’ </a:t>
                </a:r>
                <a:r>
                  <a:rPr lang="el-GR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ϵ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Q\{q} ,</a:t>
                </a:r>
                <a:r>
                  <a:rPr lang="en-US" altLang="zh-TW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sim(</a:t>
                </a:r>
                <a:r>
                  <a:rPr lang="en-US" altLang="zh-TW" sz="2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r,q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’)&lt;</a:t>
                </a:r>
                <a:r>
                  <a:rPr lang="el-GR" altLang="zh-TW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δ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L.</a:t>
                </a: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endParaRPr lang="en-US" sz="22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1.  </a:t>
                </a: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supposed </a:t>
                </a:r>
                <a:r>
                  <a:rPr lang="el-GR" altLang="zh-TW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 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0.95 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:r>
                  <a:rPr lang="el-GR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0.65, Q = {q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,q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,q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},</a:t>
                </a:r>
                <a:r>
                  <a:rPr lang="el-GR" altLang="zh-TW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l-GR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=0.8</a:t>
                </a: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sim(r,</a:t>
                </a:r>
                <a:r>
                  <a:rPr lang="en-US" altLang="zh-TW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q</a:t>
                </a:r>
                <a:r>
                  <a:rPr lang="en-US" altLang="zh-TW" sz="22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= 1.0,sim(r,</a:t>
                </a:r>
                <a:r>
                  <a:rPr lang="en-US" altLang="zh-TW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)=0.4,sim(r,</a:t>
                </a:r>
                <a:r>
                  <a:rPr lang="en-US" altLang="zh-TW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)=0.3</a:t>
                </a:r>
              </a:p>
              <a:p>
                <a:pPr lvl="1" fontAlgn="auto">
                  <a:spcAft>
                    <a:spcPts val="0"/>
                  </a:spcAft>
                  <a:buFont typeface="Symbol"/>
                  <a:buChar char="Þ"/>
                  <a:defRPr/>
                </a:pP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r to C</a:t>
                </a:r>
                <a:r>
                  <a:rPr lang="en-US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 </a:t>
                </a:r>
                <a:r>
                  <a:rPr lang="en-US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{q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1,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  <a:r>
                  <a:rPr lang="en-US" altLang="zh-TW" sz="22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en-US" altLang="zh-TW" sz="2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4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84784"/>
                <a:ext cx="8147248" cy="4525963"/>
              </a:xfrm>
              <a:blipFill rotWithShape="0">
                <a:blip r:embed="rId4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圓角矩形 4"/>
          <p:cNvSpPr/>
          <p:nvPr/>
        </p:nvSpPr>
        <p:spPr>
          <a:xfrm>
            <a:off x="1115616" y="1988840"/>
            <a:ext cx="3870163" cy="72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86808"/>
            <a:ext cx="4860007" cy="6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29799"/>
            <a:ext cx="5467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6" y="5877272"/>
            <a:ext cx="5610225" cy="55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乘號 5"/>
          <p:cNvSpPr/>
          <p:nvPr/>
        </p:nvSpPr>
        <p:spPr>
          <a:xfrm>
            <a:off x="5993891" y="4600291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乘號 9"/>
          <p:cNvSpPr/>
          <p:nvPr/>
        </p:nvSpPr>
        <p:spPr>
          <a:xfrm>
            <a:off x="4769755" y="5483478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122</Template>
  <TotalTime>2748</TotalTime>
  <Words>964</Words>
  <Application>Microsoft Office PowerPoint</Application>
  <PresentationFormat>如螢幕大小 (4:3)</PresentationFormat>
  <Paragraphs>204</Paragraphs>
  <Slides>23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Arial Unicode MS</vt:lpstr>
      <vt:lpstr>Meiryo</vt:lpstr>
      <vt:lpstr>微軟正黑體</vt:lpstr>
      <vt:lpstr>新細明體</vt:lpstr>
      <vt:lpstr>Arial</vt:lpstr>
      <vt:lpstr>Calibri</vt:lpstr>
      <vt:lpstr>Cambria Math</vt:lpstr>
      <vt:lpstr>Symbol</vt:lpstr>
      <vt:lpstr>122</vt:lpstr>
      <vt:lpstr>Entity Profiling with Varying Source Reliabilities</vt:lpstr>
      <vt:lpstr>Outline</vt:lpstr>
      <vt:lpstr>Introduction</vt:lpstr>
      <vt:lpstr>Introduction</vt:lpstr>
      <vt:lpstr>Outline</vt:lpstr>
      <vt:lpstr>COMET Framework</vt:lpstr>
      <vt:lpstr>Input Example</vt:lpstr>
      <vt:lpstr>Input Example</vt:lpstr>
      <vt:lpstr>Confidence based Matching</vt:lpstr>
      <vt:lpstr>Confidence based Matching</vt:lpstr>
      <vt:lpstr>Confidence based Matching</vt:lpstr>
      <vt:lpstr>Confidence based Matching</vt:lpstr>
      <vt:lpstr>Adaptive Matching</vt:lpstr>
      <vt:lpstr>Adaptive Matching</vt:lpstr>
      <vt:lpstr>Adaptive Matching</vt:lpstr>
      <vt:lpstr>Adaptive Matching</vt:lpstr>
      <vt:lpstr>Adaptive Matching</vt:lpstr>
      <vt:lpstr>Outline</vt:lpstr>
      <vt:lpstr>Experiments</vt:lpstr>
      <vt:lpstr>Experiments</vt:lpstr>
      <vt:lpstr>PowerPoint 簡報</vt:lpstr>
      <vt:lpstr>Outline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Top-K High Utility Itemsets</dc:title>
  <dc:creator>user</dc:creator>
  <cp:lastModifiedBy>Sheng</cp:lastModifiedBy>
  <cp:revision>576</cp:revision>
  <dcterms:created xsi:type="dcterms:W3CDTF">2013-04-05T12:24:13Z</dcterms:created>
  <dcterms:modified xsi:type="dcterms:W3CDTF">2015-02-26T08:04:08Z</dcterms:modified>
</cp:coreProperties>
</file>